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sldIdLst>
    <p:sldId id="256" r:id="rId2"/>
    <p:sldId id="264" r:id="rId3"/>
    <p:sldId id="268" r:id="rId4"/>
    <p:sldId id="275" r:id="rId5"/>
    <p:sldId id="276" r:id="rId6"/>
    <p:sldId id="257" r:id="rId7"/>
    <p:sldId id="258" r:id="rId8"/>
    <p:sldId id="274" r:id="rId9"/>
    <p:sldId id="272" r:id="rId10"/>
    <p:sldId id="270" r:id="rId11"/>
    <p:sldId id="271" r:id="rId12"/>
    <p:sldId id="259" r:id="rId13"/>
    <p:sldId id="267" r:id="rId14"/>
    <p:sldId id="269" r:id="rId15"/>
    <p:sldId id="260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540" autoAdjust="0"/>
  </p:normalViewPr>
  <p:slideViewPr>
    <p:cSldViewPr snapToObjects="1">
      <p:cViewPr>
        <p:scale>
          <a:sx n="76" d="100"/>
          <a:sy n="76" d="100"/>
        </p:scale>
        <p:origin x="-2496" y="-8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B8A4-1FD7-A846-AE9C-9A98B944BB27}" type="datetimeFigureOut">
              <a:rPr lang="en-US" smtClean="0"/>
              <a:pPr/>
              <a:t>15-05-18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C817-7ADC-754A-B0FD-7C0B9092A5D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62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B8A4-1FD7-A846-AE9C-9A98B944BB27}" type="datetimeFigureOut">
              <a:rPr lang="en-US" smtClean="0"/>
              <a:pPr/>
              <a:t>15-05-18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C817-7ADC-754A-B0FD-7C0B9092A5D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8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B8A4-1FD7-A846-AE9C-9A98B944BB27}" type="datetimeFigureOut">
              <a:rPr lang="en-US" smtClean="0"/>
              <a:pPr/>
              <a:t>15-05-18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C817-7ADC-754A-B0FD-7C0B9092A5D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B8A4-1FD7-A846-AE9C-9A98B944BB27}" type="datetimeFigureOut">
              <a:rPr lang="en-US" smtClean="0"/>
              <a:pPr/>
              <a:t>15-05-18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C817-7ADC-754A-B0FD-7C0B9092A5D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0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B8A4-1FD7-A846-AE9C-9A98B944BB27}" type="datetimeFigureOut">
              <a:rPr lang="en-US" smtClean="0"/>
              <a:pPr/>
              <a:t>15-05-18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C817-7ADC-754A-B0FD-7C0B9092A5D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B8A4-1FD7-A846-AE9C-9A98B944BB27}" type="datetimeFigureOut">
              <a:rPr lang="en-US" smtClean="0"/>
              <a:pPr/>
              <a:t>15-05-18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C817-7ADC-754A-B0FD-7C0B9092A5D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2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B8A4-1FD7-A846-AE9C-9A98B944BB27}" type="datetimeFigureOut">
              <a:rPr lang="en-US" smtClean="0"/>
              <a:pPr/>
              <a:t>15-05-18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C817-7ADC-754A-B0FD-7C0B9092A5D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5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B8A4-1FD7-A846-AE9C-9A98B944BB27}" type="datetimeFigureOut">
              <a:rPr lang="en-US" smtClean="0"/>
              <a:pPr/>
              <a:t>15-05-18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C817-7ADC-754A-B0FD-7C0B9092A5D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8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B8A4-1FD7-A846-AE9C-9A98B944BB27}" type="datetimeFigureOut">
              <a:rPr lang="en-US" smtClean="0"/>
              <a:pPr/>
              <a:t>15-05-18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C817-7ADC-754A-B0FD-7C0B9092A5D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6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B8A4-1FD7-A846-AE9C-9A98B944BB27}" type="datetimeFigureOut">
              <a:rPr lang="en-US" smtClean="0"/>
              <a:pPr/>
              <a:t>15-05-18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C817-7ADC-754A-B0FD-7C0B9092A5D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0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B8A4-1FD7-A846-AE9C-9A98B944BB27}" type="datetimeFigureOut">
              <a:rPr lang="en-US" smtClean="0"/>
              <a:pPr/>
              <a:t>15-05-18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C817-7ADC-754A-B0FD-7C0B9092A5D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7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0B8A4-1FD7-A846-AE9C-9A98B944BB27}" type="datetimeFigureOut">
              <a:rPr lang="en-US" smtClean="0"/>
              <a:pPr/>
              <a:t>15-05-18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BC817-7ADC-754A-B0FD-7C0B9092A5D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8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w9dtRCWWX64" TargetMode="External"/><Relationship Id="rId3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34.jpeg"/><Relationship Id="rId7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JlvCzCgVClw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XxifNJChWZ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MVa4q-YVjD8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OFHGFZxtnY" TargetMode="External"/><Relationship Id="rId4" Type="http://schemas.openxmlformats.org/officeDocument/2006/relationships/image" Target="../media/image16.jpeg"/><Relationship Id="rId5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sGZm7EOamW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OLOeaYjRME" TargetMode="External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3PdVqWuqUsI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QEg6015_6F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1"/>
            <a:ext cx="8229600" cy="2387351"/>
          </a:xfrm>
        </p:spPr>
        <p:txBody>
          <a:bodyPr>
            <a:normAutofit fontScale="90000"/>
          </a:bodyPr>
          <a:lstStyle/>
          <a:p>
            <a:r>
              <a:rPr lang="en-US" sz="8800" dirty="0" err="1" smtClean="0">
                <a:latin typeface="Arial"/>
                <a:cs typeface="Arial"/>
              </a:rPr>
              <a:t>Popmuziek</a:t>
            </a:r>
            <a:r>
              <a:rPr lang="en-US" sz="7200" dirty="0" smtClean="0"/>
              <a:t/>
            </a:r>
            <a:br>
              <a:rPr lang="en-US" sz="7200" dirty="0" smtClean="0"/>
            </a:b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780928"/>
            <a:ext cx="8229600" cy="2857871"/>
          </a:xfrm>
        </p:spPr>
        <p:txBody>
          <a:bodyPr>
            <a:normAutofit fontScale="85000" lnSpcReduction="20000"/>
          </a:bodyPr>
          <a:lstStyle/>
          <a:p>
            <a:r>
              <a:rPr lang="en-US" sz="3500" dirty="0" err="1" smtClean="0">
                <a:latin typeface="Arial"/>
                <a:cs typeface="Arial"/>
              </a:rPr>
              <a:t>Amerika</a:t>
            </a:r>
            <a:r>
              <a:rPr lang="en-US" sz="3500" dirty="0" smtClean="0">
                <a:latin typeface="Arial"/>
                <a:cs typeface="Arial"/>
              </a:rPr>
              <a:t> en </a:t>
            </a:r>
            <a:r>
              <a:rPr lang="en-US" sz="3500" dirty="0" err="1" smtClean="0">
                <a:latin typeface="Arial"/>
                <a:cs typeface="Arial"/>
              </a:rPr>
              <a:t>Engeland</a:t>
            </a:r>
            <a:r>
              <a:rPr lang="en-US" sz="3500" dirty="0" smtClean="0">
                <a:latin typeface="Arial"/>
                <a:cs typeface="Arial"/>
              </a:rPr>
              <a:t> 50/60 </a:t>
            </a:r>
            <a:r>
              <a:rPr lang="en-US" sz="3500" dirty="0" err="1" smtClean="0">
                <a:latin typeface="Arial"/>
                <a:cs typeface="Arial"/>
              </a:rPr>
              <a:t>jaren</a:t>
            </a:r>
            <a:endParaRPr lang="en-US" sz="3500" dirty="0" smtClean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 smtClean="0">
              <a:latin typeface="Arial"/>
              <a:cs typeface="Arial"/>
            </a:endParaRPr>
          </a:p>
          <a:p>
            <a:r>
              <a:rPr lang="en-US" i="1" dirty="0" smtClean="0">
                <a:latin typeface="Arial"/>
                <a:cs typeface="Arial"/>
              </a:rPr>
              <a:t>“ Rock and Roll music, if you like it, if you feel it, you can’t help but move to it. That’s what happens to me. I can’t help it. “</a:t>
            </a:r>
          </a:p>
          <a:p>
            <a:r>
              <a:rPr lang="en-US" i="1" dirty="0" smtClean="0">
                <a:latin typeface="Arial"/>
                <a:cs typeface="Arial"/>
              </a:rPr>
              <a:t>Elvis Presley</a:t>
            </a:r>
          </a:p>
          <a:p>
            <a:endParaRPr lang="en-US" sz="2800" dirty="0"/>
          </a:p>
          <a:p>
            <a:endParaRPr lang="en-US" sz="2800" dirty="0" smtClean="0"/>
          </a:p>
        </p:txBody>
      </p:sp>
      <p:sp>
        <p:nvSpPr>
          <p:cNvPr id="5" name="Tekstvak 4"/>
          <p:cNvSpPr txBox="1"/>
          <p:nvPr/>
        </p:nvSpPr>
        <p:spPr>
          <a:xfrm>
            <a:off x="-1587751" y="45311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latin typeface="Arial"/>
                <a:cs typeface="Arial"/>
              </a:rPr>
              <a:t>Muziek belangrijk identificatiemiddel</a:t>
            </a:r>
            <a:endParaRPr lang="nl-NL" dirty="0">
              <a:latin typeface="Arial"/>
              <a:cs typeface="Arial"/>
            </a:endParaRPr>
          </a:p>
        </p:txBody>
      </p:sp>
      <p:pic>
        <p:nvPicPr>
          <p:cNvPr id="4" name="Tijdelijke aanduiding voor inhoud 3" descr="1004303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47" b="26447"/>
          <a:stretch>
            <a:fillRect/>
          </a:stretch>
        </p:blipFill>
        <p:spPr>
          <a:xfrm>
            <a:off x="457200" y="1628800"/>
            <a:ext cx="3838256" cy="1944990"/>
          </a:xfrm>
        </p:spPr>
      </p:pic>
      <p:pic>
        <p:nvPicPr>
          <p:cNvPr id="5" name="Afbeelding 4" descr="jar50_-_05_radi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8800"/>
            <a:ext cx="3024336" cy="1888188"/>
          </a:xfrm>
          <a:prstGeom prst="rect">
            <a:avLst/>
          </a:prstGeom>
        </p:spPr>
      </p:pic>
      <p:pic>
        <p:nvPicPr>
          <p:cNvPr id="6" name="Afbeelding 5" descr="triotrac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61048"/>
            <a:ext cx="3305944" cy="2785492"/>
          </a:xfrm>
          <a:prstGeom prst="rect">
            <a:avLst/>
          </a:prstGeom>
        </p:spPr>
      </p:pic>
      <p:pic>
        <p:nvPicPr>
          <p:cNvPr id="8" name="Afbeelding 7" descr="tv_jaren_5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719725"/>
            <a:ext cx="2753047" cy="1840233"/>
          </a:xfrm>
          <a:prstGeom prst="rect">
            <a:avLst/>
          </a:prstGeom>
        </p:spPr>
      </p:pic>
      <p:pic>
        <p:nvPicPr>
          <p:cNvPr id="9" name="Afbeelding 8" descr="home_jukebox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340" y="3833726"/>
            <a:ext cx="1801368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7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>
                <a:latin typeface="Arial"/>
                <a:cs typeface="Arial"/>
              </a:rPr>
              <a:t>Nederlands jeugd</a:t>
            </a:r>
            <a:br>
              <a:rPr lang="nl-NL" sz="3200" dirty="0" smtClean="0">
                <a:latin typeface="Arial"/>
                <a:cs typeface="Arial"/>
              </a:rPr>
            </a:br>
            <a:r>
              <a:rPr lang="nl-NL" sz="3200" dirty="0" smtClean="0">
                <a:latin typeface="Arial"/>
                <a:cs typeface="Arial"/>
              </a:rPr>
              <a:t> begint ook  te verwilderen!</a:t>
            </a:r>
            <a:endParaRPr lang="nl-NL" sz="3200" dirty="0">
              <a:latin typeface="Arial"/>
              <a:cs typeface="Arial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https://www.youtube.com/watch?v=</a:t>
            </a:r>
            <a:r>
              <a:rPr lang="nl-NL" dirty="0" smtClean="0">
                <a:hlinkClick r:id="rId2"/>
              </a:rPr>
              <a:t>w9dtRCWWX64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 descr="imagesCA2QUHAJ--Desktop-Resolutie-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852936"/>
            <a:ext cx="4848944" cy="362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12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err="1" smtClean="0">
                <a:latin typeface="Arial"/>
                <a:cs typeface="Arial"/>
              </a:rPr>
              <a:t>Britse</a:t>
            </a:r>
            <a:r>
              <a:rPr lang="en-US" sz="6000" dirty="0" smtClean="0">
                <a:latin typeface="Arial"/>
                <a:cs typeface="Arial"/>
              </a:rPr>
              <a:t> </a:t>
            </a:r>
            <a:r>
              <a:rPr lang="en-US" sz="6000" dirty="0" err="1" smtClean="0">
                <a:latin typeface="Arial"/>
                <a:cs typeface="Arial"/>
              </a:rPr>
              <a:t>popmuziek</a:t>
            </a:r>
            <a:r>
              <a:rPr lang="en-US" sz="6000" dirty="0" smtClean="0">
                <a:latin typeface="Arial"/>
                <a:cs typeface="Arial"/>
              </a:rPr>
              <a:t> </a:t>
            </a:r>
            <a:br>
              <a:rPr lang="en-US" sz="6000" dirty="0" smtClean="0">
                <a:latin typeface="Arial"/>
                <a:cs typeface="Arial"/>
              </a:rPr>
            </a:br>
            <a:r>
              <a:rPr lang="en-US" sz="6000" dirty="0" err="1" smtClean="0">
                <a:latin typeface="Arial"/>
                <a:cs typeface="Arial"/>
              </a:rPr>
              <a:t>jaren</a:t>
            </a:r>
            <a:r>
              <a:rPr lang="en-US" sz="6000" dirty="0" smtClean="0">
                <a:latin typeface="Arial"/>
                <a:cs typeface="Arial"/>
              </a:rPr>
              <a:t> ‘60</a:t>
            </a:r>
            <a:endParaRPr lang="en-US" sz="60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Bands </a:t>
            </a:r>
            <a:r>
              <a:rPr lang="en-US" sz="2800" dirty="0" err="1" smtClean="0">
                <a:latin typeface="Arial"/>
                <a:cs typeface="Arial"/>
              </a:rPr>
              <a:t>treden</a:t>
            </a:r>
            <a:r>
              <a:rPr lang="en-US" sz="2800" dirty="0" smtClean="0">
                <a:latin typeface="Arial"/>
                <a:cs typeface="Arial"/>
              </a:rPr>
              <a:t> op </a:t>
            </a:r>
            <a:r>
              <a:rPr lang="en-US" sz="2800" dirty="0" err="1" smtClean="0">
                <a:latin typeface="Arial"/>
                <a:cs typeface="Arial"/>
              </a:rPr>
              <a:t>als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u="sng" dirty="0" err="1" smtClean="0">
                <a:latin typeface="Arial"/>
                <a:cs typeface="Arial"/>
              </a:rPr>
              <a:t>collectief</a:t>
            </a:r>
            <a:endParaRPr lang="en-US" sz="2800" u="sng" dirty="0" smtClean="0">
              <a:latin typeface="Arial"/>
              <a:cs typeface="Arial"/>
            </a:endParaRPr>
          </a:p>
          <a:p>
            <a:r>
              <a:rPr lang="en-US" sz="2800" dirty="0" err="1" smtClean="0">
                <a:latin typeface="Arial"/>
                <a:cs typeface="Arial"/>
              </a:rPr>
              <a:t>Zichtbare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kenmerken</a:t>
            </a:r>
            <a:r>
              <a:rPr lang="en-US" sz="2800" dirty="0" smtClean="0">
                <a:latin typeface="Arial"/>
                <a:cs typeface="Arial"/>
              </a:rPr>
              <a:t>: </a:t>
            </a:r>
            <a:r>
              <a:rPr lang="en-US" sz="2800" dirty="0" err="1" smtClean="0">
                <a:latin typeface="Arial"/>
                <a:cs typeface="Arial"/>
              </a:rPr>
              <a:t>kleding</a:t>
            </a:r>
            <a:r>
              <a:rPr lang="en-US" sz="2800" dirty="0" smtClean="0">
                <a:latin typeface="Arial"/>
                <a:cs typeface="Arial"/>
              </a:rPr>
              <a:t> en </a:t>
            </a:r>
            <a:r>
              <a:rPr lang="en-US" sz="2800" dirty="0" err="1" smtClean="0">
                <a:latin typeface="Arial"/>
                <a:cs typeface="Arial"/>
              </a:rPr>
              <a:t>haardracht</a:t>
            </a:r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Beatles –mania</a:t>
            </a: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pl-PL" sz="2000" dirty="0">
                <a:hlinkClick r:id="rId2"/>
              </a:rPr>
              <a:t>https://www.youtube.com/watch?v=</a:t>
            </a:r>
            <a:r>
              <a:rPr lang="pl-PL" sz="2000" dirty="0" smtClean="0">
                <a:hlinkClick r:id="rId2"/>
              </a:rPr>
              <a:t>JlvCzCgVClw</a:t>
            </a:r>
            <a:endParaRPr lang="pl-PL" sz="2000" dirty="0" smtClean="0"/>
          </a:p>
          <a:p>
            <a:endParaRPr lang="en-US" dirty="0" smtClean="0"/>
          </a:p>
        </p:txBody>
      </p:sp>
      <p:pic>
        <p:nvPicPr>
          <p:cNvPr id="4" name="Picture 3" descr="220px-The_Fab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955" y="3961793"/>
            <a:ext cx="2461260" cy="2461260"/>
          </a:xfrm>
          <a:prstGeom prst="rect">
            <a:avLst/>
          </a:prstGeom>
        </p:spPr>
      </p:pic>
      <p:pic>
        <p:nvPicPr>
          <p:cNvPr id="5" name="Picture 4" descr="mug_-_les_beatles-16275451-frnt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08" y="5192423"/>
            <a:ext cx="1395040" cy="1758528"/>
          </a:xfrm>
          <a:prstGeom prst="rect">
            <a:avLst/>
          </a:prstGeom>
        </p:spPr>
      </p:pic>
      <p:pic>
        <p:nvPicPr>
          <p:cNvPr id="6" name="Picture 5" descr="VN64080l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248" y="5131792"/>
            <a:ext cx="2717800" cy="1561678"/>
          </a:xfrm>
          <a:prstGeom prst="rect">
            <a:avLst/>
          </a:prstGeom>
        </p:spPr>
      </p:pic>
      <p:pic>
        <p:nvPicPr>
          <p:cNvPr id="7" name="Picture 6" descr="40-000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048" y="5157192"/>
            <a:ext cx="1517650" cy="1536278"/>
          </a:xfrm>
          <a:prstGeom prst="rect">
            <a:avLst/>
          </a:prstGeom>
        </p:spPr>
      </p:pic>
      <p:pic>
        <p:nvPicPr>
          <p:cNvPr id="8" name="Afbeelding 7" descr="s960x720_e05b933805f085991fdb61433e240026bd45ec57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687" y="1035859"/>
            <a:ext cx="2022872" cy="1451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latin typeface="Arial"/>
                <a:cs typeface="Arial"/>
              </a:rPr>
              <a:t>Beatles-mania</a:t>
            </a:r>
            <a:endParaRPr lang="nl-NL" dirty="0">
              <a:latin typeface="Arial"/>
              <a:cs typeface="Arial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3100" dirty="0">
                <a:latin typeface="Arial"/>
                <a:cs typeface="Arial"/>
              </a:rPr>
              <a:t>Hysterische taferelen tijdens het  optreden van de </a:t>
            </a:r>
            <a:r>
              <a:rPr lang="nl-NL" sz="3100" dirty="0" err="1">
                <a:latin typeface="Arial"/>
                <a:cs typeface="Arial"/>
              </a:rPr>
              <a:t>Beatles</a:t>
            </a:r>
            <a:r>
              <a:rPr lang="nl-NL" sz="3100" dirty="0">
                <a:latin typeface="Arial"/>
                <a:cs typeface="Arial"/>
              </a:rPr>
              <a:t> in Nederland, juni 1964. Ze traden op voor een tv-show in Hillegom, een rondvaarttocht door Amsterdam en twee concerten in een veilinghal in het </a:t>
            </a:r>
            <a:r>
              <a:rPr lang="nl-NL" sz="3100" dirty="0" err="1">
                <a:latin typeface="Arial"/>
                <a:cs typeface="Arial"/>
              </a:rPr>
              <a:t>Westfriese</a:t>
            </a:r>
            <a:r>
              <a:rPr lang="nl-NL" sz="3100" dirty="0">
                <a:latin typeface="Arial"/>
                <a:cs typeface="Arial"/>
              </a:rPr>
              <a:t> dorp Blokker. Diskjockey Willem van Kooten van Radio Veronica was bij het live-concert in Blokker: "Het was een vreselijke herrie, één langgerekte schreeuw was het. Je hoorde absoluut niets van de muziek, alleen maar gegil."</a:t>
            </a:r>
            <a:r>
              <a:rPr lang="nl-NL" b="1" dirty="0"/>
              <a:t> 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 descr="Beatlemani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2376264" cy="1595427"/>
          </a:xfrm>
          <a:prstGeom prst="rect">
            <a:avLst/>
          </a:prstGeom>
        </p:spPr>
      </p:pic>
      <p:pic>
        <p:nvPicPr>
          <p:cNvPr id="5" name="Afbeelding 4" descr="Beatlemania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268760"/>
            <a:ext cx="2592288" cy="181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8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Beatles</a:t>
            </a:r>
            <a:r>
              <a:rPr lang="nl-NL" dirty="0" smtClean="0"/>
              <a:t> in Nederland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https://www.youtube.com/watch?v=XxifNJChWZ0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8999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Rebels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The Rolling Stones – I can’t get no</a:t>
            </a:r>
          </a:p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	satisfaction!</a:t>
            </a:r>
          </a:p>
          <a:p>
            <a:pPr>
              <a:buNone/>
            </a:pPr>
            <a:endParaRPr lang="en-US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# The Who – </a:t>
            </a:r>
            <a:r>
              <a:rPr lang="en-US" dirty="0" err="1" smtClean="0">
                <a:latin typeface="Arial"/>
                <a:cs typeface="Arial"/>
              </a:rPr>
              <a:t>provoceren</a:t>
            </a:r>
            <a:endParaRPr lang="en-US" dirty="0">
              <a:latin typeface="Arial"/>
              <a:cs typeface="Arial"/>
            </a:endParaRPr>
          </a:p>
          <a:p>
            <a:pPr>
              <a:buNone/>
            </a:pPr>
            <a:r>
              <a:rPr lang="en-US" sz="2400" dirty="0">
                <a:latin typeface="Arial"/>
                <a:cs typeface="Arial"/>
                <a:hlinkClick r:id="rId2"/>
              </a:rPr>
              <a:t>https://www.youtube.com/watch?v=MVa4q-</a:t>
            </a:r>
            <a:r>
              <a:rPr lang="en-US" sz="2400" dirty="0" smtClean="0">
                <a:latin typeface="Arial"/>
                <a:cs typeface="Arial"/>
                <a:hlinkClick r:id="rId2"/>
              </a:rPr>
              <a:t>YVjD8</a:t>
            </a:r>
            <a:endParaRPr lang="en-US" sz="2400" dirty="0" smtClean="0">
              <a:latin typeface="Arial"/>
              <a:cs typeface="Arial"/>
            </a:endParaRPr>
          </a:p>
          <a:p>
            <a:pPr>
              <a:buNone/>
            </a:pPr>
            <a:endParaRPr lang="en-US" dirty="0" smtClean="0">
              <a:latin typeface="Arial"/>
              <a:cs typeface="Arial"/>
            </a:endParaRP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rolling-stones-the-lips-50006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2132856"/>
            <a:ext cx="1594520" cy="2089371"/>
          </a:xfrm>
          <a:prstGeom prst="rect">
            <a:avLst/>
          </a:prstGeom>
        </p:spPr>
      </p:pic>
      <p:pic>
        <p:nvPicPr>
          <p:cNvPr id="5" name="Picture 4" descr="zap_wh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4509120"/>
            <a:ext cx="1800200" cy="2224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Nog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meer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provoceren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Content Placeholder 3" descr="minirok-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2126" r="-22126"/>
          <a:stretch>
            <a:fillRect/>
          </a:stretch>
        </p:blipFill>
        <p:spPr>
          <a:xfrm>
            <a:off x="-9052" y="1196752"/>
            <a:ext cx="9560306" cy="52578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Arial"/>
                <a:cs typeface="Arial"/>
              </a:rPr>
              <a:t>Hoe </a:t>
            </a:r>
            <a:r>
              <a:rPr lang="en-US" sz="4400" dirty="0" err="1" smtClean="0">
                <a:latin typeface="Arial"/>
                <a:cs typeface="Arial"/>
              </a:rPr>
              <a:t>zagen</a:t>
            </a:r>
            <a:r>
              <a:rPr lang="en-US" sz="4400" dirty="0" smtClean="0">
                <a:latin typeface="Arial"/>
                <a:cs typeface="Arial"/>
              </a:rPr>
              <a:t> de </a:t>
            </a:r>
            <a:r>
              <a:rPr lang="en-US" sz="4400" dirty="0" err="1" smtClean="0">
                <a:latin typeface="Arial"/>
                <a:cs typeface="Arial"/>
              </a:rPr>
              <a:t>jaren</a:t>
            </a:r>
            <a:r>
              <a:rPr lang="en-US" sz="4400" dirty="0" smtClean="0">
                <a:latin typeface="Arial"/>
                <a:cs typeface="Arial"/>
              </a:rPr>
              <a:t> ‘50 </a:t>
            </a:r>
            <a:r>
              <a:rPr lang="en-US" sz="4400" dirty="0" err="1" smtClean="0">
                <a:latin typeface="Arial"/>
                <a:cs typeface="Arial"/>
              </a:rPr>
              <a:t>eruit</a:t>
            </a:r>
            <a:r>
              <a:rPr lang="en-US" sz="4400" dirty="0" smtClean="0">
                <a:latin typeface="Arial"/>
                <a:cs typeface="Arial"/>
              </a:rPr>
              <a:t>?</a:t>
            </a:r>
            <a:endParaRPr lang="en-US" sz="4400" dirty="0">
              <a:latin typeface="Arial"/>
              <a:cs typeface="Arial"/>
            </a:endParaRPr>
          </a:p>
        </p:txBody>
      </p:sp>
      <p:pic>
        <p:nvPicPr>
          <p:cNvPr id="4" name="Tijdelijke aanduiding voor inhoud 3" descr="jr50-06_luisteren_naar_de_rad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47" r="-27747"/>
          <a:stretch>
            <a:fillRect/>
          </a:stretch>
        </p:blipFill>
        <p:spPr>
          <a:xfrm>
            <a:off x="-900608" y="2564904"/>
            <a:ext cx="6923112" cy="3877235"/>
          </a:xfrm>
          <a:prstGeom prst="rect">
            <a:avLst/>
          </a:prstGeom>
        </p:spPr>
      </p:pic>
      <p:pic>
        <p:nvPicPr>
          <p:cNvPr id="5" name="Afbeelding 4" descr="s900x600_a7469d6141488bf5068c77cd5dae58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699" y="2577650"/>
            <a:ext cx="3731832" cy="3731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dyn002_original_400_247_pjpeg__6531c6385a6bc2a18cb279c56e6872ed.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43527"/>
            <a:ext cx="4355976" cy="3399917"/>
          </a:xfrm>
          <a:prstGeom prst="rect">
            <a:avLst/>
          </a:prstGeom>
        </p:spPr>
      </p:pic>
      <p:pic>
        <p:nvPicPr>
          <p:cNvPr id="6" name="Afbeelding 5" descr="rock-and-roll-04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88963"/>
            <a:ext cx="1825178" cy="2257350"/>
          </a:xfrm>
          <a:prstGeom prst="rect">
            <a:avLst/>
          </a:prstGeom>
        </p:spPr>
      </p:pic>
      <p:pic>
        <p:nvPicPr>
          <p:cNvPr id="7" name="Afbeelding 6" descr="JukeBox__115_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930" y="3190193"/>
            <a:ext cx="2088232" cy="3086088"/>
          </a:xfrm>
          <a:prstGeom prst="rect">
            <a:avLst/>
          </a:prstGeom>
        </p:spPr>
      </p:pic>
      <p:pic>
        <p:nvPicPr>
          <p:cNvPr id="8" name="Afbeelding 7" descr="27-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263" y="3021232"/>
            <a:ext cx="2306712" cy="1712005"/>
          </a:xfrm>
          <a:prstGeom prst="rect">
            <a:avLst/>
          </a:prstGeom>
        </p:spPr>
      </p:pic>
      <p:pic>
        <p:nvPicPr>
          <p:cNvPr id="9" name="Afbeelding 8" descr="Aso, Nozem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53808"/>
            <a:ext cx="1764099" cy="2892783"/>
          </a:xfrm>
          <a:prstGeom prst="rect">
            <a:avLst/>
          </a:prstGeom>
        </p:spPr>
      </p:pic>
      <p:pic>
        <p:nvPicPr>
          <p:cNvPr id="3" name="Afbeelding 2" descr="feb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0928" y="-266451"/>
            <a:ext cx="3178696" cy="3251778"/>
          </a:xfrm>
          <a:prstGeom prst="rect">
            <a:avLst/>
          </a:prstGeom>
        </p:spPr>
      </p:pic>
      <p:pic>
        <p:nvPicPr>
          <p:cNvPr id="12" name="Tijdelijke aanduiding voor inhoud 11"/>
          <p:cNvPicPr>
            <a:picLocks noGrp="1" noChangeAspect="1"/>
          </p:cNvPicPr>
          <p:nvPr>
            <p:ph idx="1"/>
          </p:nvPr>
        </p:nvPicPr>
        <p:blipFill>
          <a:blip r:embed="rId8"/>
          <a:srcRect t="11702" b="11702"/>
          <a:stretch>
            <a:fillRect/>
          </a:stretch>
        </p:blipFill>
        <p:spPr>
          <a:xfrm>
            <a:off x="270314" y="288963"/>
            <a:ext cx="4260063" cy="2342871"/>
          </a:xfrm>
        </p:spPr>
      </p:pic>
    </p:spTree>
    <p:extLst>
      <p:ext uri="{BB962C8B-B14F-4D97-AF65-F5344CB8AC3E}">
        <p14:creationId xmlns:p14="http://schemas.microsoft.com/office/powerpoint/2010/main" val="968426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fbeeldingsresultaat voor kleding jaren 195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76" r="-22976"/>
          <a:stretch>
            <a:fillRect/>
          </a:stretch>
        </p:blipFill>
        <p:spPr bwMode="auto">
          <a:xfrm>
            <a:off x="2875755" y="254157"/>
            <a:ext cx="7092280" cy="3362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fbeeldingsresultaat voor kleding jaren 195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1079"/>
            <a:ext cx="2637091" cy="256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fbeeldingsresultaat voor kleding jaren 195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1367"/>
            <a:ext cx="2869684" cy="2855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fbeeldingsresultaat voor kleding jaren 195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56783"/>
            <a:ext cx="1728192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fbeeldingsresultaat voor kleding jaren 195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22164"/>
            <a:ext cx="2448272" cy="29471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3162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Normen en waarden in de kleding</a:t>
            </a:r>
            <a:endParaRPr lang="nl-NL" dirty="0"/>
          </a:p>
        </p:txBody>
      </p:sp>
      <p:pic>
        <p:nvPicPr>
          <p:cNvPr id="4" name="Tijdelijke aanduiding voor inhoud 3" descr="fbeeldingsresultaat voor badmode  jaren 195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1" b="1237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2640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i="1" dirty="0" smtClean="0">
                <a:latin typeface="Arial"/>
                <a:cs typeface="Arial"/>
              </a:rPr>
              <a:t>“A white boy who sounded black”</a:t>
            </a:r>
            <a:r>
              <a:rPr lang="en-US" sz="3100" dirty="0" smtClean="0">
                <a:latin typeface="Arial"/>
                <a:cs typeface="Arial"/>
              </a:rPr>
              <a:t/>
            </a:r>
            <a:br>
              <a:rPr lang="en-US" sz="3100" dirty="0" smtClean="0">
                <a:latin typeface="Arial"/>
                <a:cs typeface="Arial"/>
              </a:rPr>
            </a:br>
            <a:r>
              <a:rPr lang="en-US" dirty="0" err="1" smtClean="0">
                <a:latin typeface="Arial"/>
                <a:cs typeface="Arial"/>
              </a:rPr>
              <a:t>Amerika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jaren</a:t>
            </a:r>
            <a:r>
              <a:rPr lang="en-US" dirty="0" smtClean="0">
                <a:latin typeface="Arial"/>
                <a:cs typeface="Arial"/>
              </a:rPr>
              <a:t> ‘50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62" dirty="0" err="1" smtClean="0">
                <a:latin typeface="Arial"/>
                <a:cs typeface="Arial"/>
              </a:rPr>
              <a:t>Scheiding</a:t>
            </a:r>
            <a:r>
              <a:rPr lang="en-US" sz="2162" dirty="0" smtClean="0">
                <a:latin typeface="Arial"/>
                <a:cs typeface="Arial"/>
              </a:rPr>
              <a:t> blank en </a:t>
            </a:r>
            <a:r>
              <a:rPr lang="en-US" sz="2162" dirty="0" err="1" smtClean="0">
                <a:latin typeface="Arial"/>
                <a:cs typeface="Arial"/>
              </a:rPr>
              <a:t>zwart</a:t>
            </a:r>
            <a:r>
              <a:rPr lang="en-US" sz="2162" dirty="0" smtClean="0">
                <a:latin typeface="Arial"/>
                <a:cs typeface="Arial"/>
              </a:rPr>
              <a:t> (</a:t>
            </a:r>
            <a:r>
              <a:rPr lang="en-US" sz="2162" dirty="0" err="1" smtClean="0">
                <a:latin typeface="Arial"/>
                <a:cs typeface="Arial"/>
              </a:rPr>
              <a:t>zelfs</a:t>
            </a:r>
            <a:r>
              <a:rPr lang="en-US" sz="2162" dirty="0" smtClean="0">
                <a:latin typeface="Arial"/>
                <a:cs typeface="Arial"/>
              </a:rPr>
              <a:t> </a:t>
            </a:r>
            <a:r>
              <a:rPr lang="en-US" sz="2162" dirty="0" err="1" smtClean="0">
                <a:latin typeface="Arial"/>
                <a:cs typeface="Arial"/>
              </a:rPr>
              <a:t>eigen</a:t>
            </a:r>
            <a:r>
              <a:rPr lang="en-US" sz="2162" dirty="0" smtClean="0">
                <a:latin typeface="Arial"/>
                <a:cs typeface="Arial"/>
              </a:rPr>
              <a:t> </a:t>
            </a:r>
            <a:r>
              <a:rPr lang="en-US" sz="2162" dirty="0" err="1" smtClean="0">
                <a:latin typeface="Arial"/>
                <a:cs typeface="Arial"/>
              </a:rPr>
              <a:t>radiostations</a:t>
            </a:r>
            <a:r>
              <a:rPr lang="en-US" sz="2162" dirty="0" smtClean="0">
                <a:latin typeface="Arial"/>
                <a:cs typeface="Arial"/>
              </a:rPr>
              <a:t>)</a:t>
            </a:r>
          </a:p>
          <a:p>
            <a:r>
              <a:rPr lang="en-US" sz="2162" u="sng" dirty="0" smtClean="0">
                <a:latin typeface="Arial"/>
                <a:cs typeface="Arial"/>
              </a:rPr>
              <a:t>Rhythm-and-blues </a:t>
            </a:r>
            <a:r>
              <a:rPr lang="en-US" sz="2162" dirty="0" smtClean="0">
                <a:latin typeface="Arial"/>
                <a:cs typeface="Arial"/>
              </a:rPr>
              <a:t>is </a:t>
            </a:r>
            <a:r>
              <a:rPr lang="en-US" sz="2162" dirty="0" err="1" smtClean="0">
                <a:latin typeface="Arial"/>
                <a:cs typeface="Arial"/>
              </a:rPr>
              <a:t>zwarte</a:t>
            </a:r>
            <a:r>
              <a:rPr lang="en-US" sz="2162" dirty="0" smtClean="0">
                <a:latin typeface="Arial"/>
                <a:cs typeface="Arial"/>
              </a:rPr>
              <a:t> </a:t>
            </a:r>
            <a:r>
              <a:rPr lang="en-US" sz="2162" dirty="0" err="1" smtClean="0">
                <a:latin typeface="Arial"/>
                <a:cs typeface="Arial"/>
              </a:rPr>
              <a:t>muziek</a:t>
            </a:r>
            <a:endParaRPr lang="en-US" sz="2162" dirty="0" smtClean="0">
              <a:latin typeface="Arial"/>
              <a:cs typeface="Arial"/>
            </a:endParaRPr>
          </a:p>
          <a:p>
            <a:r>
              <a:rPr lang="en-US" sz="2162" dirty="0" err="1" smtClean="0">
                <a:latin typeface="Arial"/>
                <a:cs typeface="Arial"/>
              </a:rPr>
              <a:t>Opzwepende</a:t>
            </a:r>
            <a:r>
              <a:rPr lang="en-US" sz="2162" dirty="0" smtClean="0">
                <a:latin typeface="Arial"/>
                <a:cs typeface="Arial"/>
              </a:rPr>
              <a:t> </a:t>
            </a:r>
            <a:r>
              <a:rPr lang="en-US" sz="2162" dirty="0" err="1" smtClean="0">
                <a:latin typeface="Arial"/>
                <a:cs typeface="Arial"/>
              </a:rPr>
              <a:t>muziek</a:t>
            </a:r>
            <a:r>
              <a:rPr lang="en-US" sz="2162" dirty="0" smtClean="0">
                <a:latin typeface="Arial"/>
                <a:cs typeface="Arial"/>
              </a:rPr>
              <a:t> met </a:t>
            </a:r>
            <a:r>
              <a:rPr lang="en-US" sz="2162" b="1" u="sng" dirty="0" err="1" smtClean="0">
                <a:latin typeface="Arial"/>
                <a:cs typeface="Arial"/>
              </a:rPr>
              <a:t>ritme-sectie</a:t>
            </a:r>
            <a:r>
              <a:rPr lang="en-US" sz="2162" dirty="0" smtClean="0">
                <a:latin typeface="Arial"/>
                <a:cs typeface="Arial"/>
              </a:rPr>
              <a:t>: </a:t>
            </a:r>
            <a:r>
              <a:rPr lang="en-US" sz="1700" dirty="0" smtClean="0">
                <a:latin typeface="Arial"/>
                <a:cs typeface="Arial"/>
              </a:rPr>
              <a:t>drums/bas/</a:t>
            </a:r>
            <a:r>
              <a:rPr lang="en-US" sz="1700" dirty="0" err="1" smtClean="0">
                <a:latin typeface="Arial"/>
                <a:cs typeface="Arial"/>
              </a:rPr>
              <a:t>gitaar</a:t>
            </a:r>
            <a:endParaRPr lang="en-US" sz="1700" dirty="0" smtClean="0">
              <a:latin typeface="Arial"/>
              <a:cs typeface="Arial"/>
            </a:endParaRPr>
          </a:p>
          <a:p>
            <a:r>
              <a:rPr lang="en-US" sz="2162" dirty="0" smtClean="0">
                <a:latin typeface="Arial"/>
                <a:cs typeface="Arial"/>
              </a:rPr>
              <a:t>Elvis </a:t>
            </a:r>
            <a:r>
              <a:rPr lang="en-US" sz="2162" u="sng" dirty="0" err="1" smtClean="0">
                <a:latin typeface="Arial"/>
                <a:cs typeface="Arial"/>
              </a:rPr>
              <a:t>eerste</a:t>
            </a:r>
            <a:r>
              <a:rPr lang="en-US" sz="2162" u="sng" dirty="0" smtClean="0">
                <a:latin typeface="Arial"/>
                <a:cs typeface="Arial"/>
              </a:rPr>
              <a:t> </a:t>
            </a:r>
            <a:r>
              <a:rPr lang="en-US" sz="2162" u="sng" dirty="0" err="1" smtClean="0">
                <a:latin typeface="Arial"/>
                <a:cs typeface="Arial"/>
              </a:rPr>
              <a:t>popidool</a:t>
            </a:r>
            <a:endParaRPr lang="en-US" sz="2162" u="sng" dirty="0" smtClean="0">
              <a:latin typeface="Arial"/>
              <a:cs typeface="Arial"/>
            </a:endParaRPr>
          </a:p>
          <a:p>
            <a:r>
              <a:rPr lang="en-US" sz="2162" dirty="0" smtClean="0">
                <a:latin typeface="Arial"/>
                <a:cs typeface="Arial"/>
              </a:rPr>
              <a:t>Eigen “</a:t>
            </a:r>
            <a:r>
              <a:rPr lang="en-US" sz="2162" dirty="0" err="1" smtClean="0">
                <a:latin typeface="Arial"/>
                <a:cs typeface="Arial"/>
              </a:rPr>
              <a:t>opwindende</a:t>
            </a:r>
            <a:r>
              <a:rPr lang="en-US" sz="2162" dirty="0" smtClean="0">
                <a:latin typeface="Arial"/>
                <a:cs typeface="Arial"/>
              </a:rPr>
              <a:t>” </a:t>
            </a:r>
            <a:r>
              <a:rPr lang="en-US" sz="2162" dirty="0" err="1" smtClean="0">
                <a:latin typeface="Arial"/>
                <a:cs typeface="Arial"/>
              </a:rPr>
              <a:t>dans</a:t>
            </a:r>
            <a:endParaRPr lang="en-US" sz="2162" dirty="0" smtClean="0">
              <a:latin typeface="Arial"/>
              <a:cs typeface="Arial"/>
            </a:endParaRPr>
          </a:p>
          <a:p>
            <a:r>
              <a:rPr lang="en-US" sz="2162" dirty="0" smtClean="0"/>
              <a:t> </a:t>
            </a:r>
            <a:r>
              <a:rPr lang="en-US" sz="2162" dirty="0">
                <a:hlinkClick r:id="rId2"/>
              </a:rPr>
              <a:t>https://www.youtube.com/watch?v=</a:t>
            </a:r>
            <a:r>
              <a:rPr lang="en-US" sz="2162" dirty="0" smtClean="0">
                <a:hlinkClick r:id="rId2"/>
              </a:rPr>
              <a:t>sGZm7EOamWk</a:t>
            </a:r>
            <a:endParaRPr lang="en-US" sz="2162" dirty="0" smtClean="0"/>
          </a:p>
          <a:p>
            <a:endParaRPr lang="en-US" sz="2162" dirty="0" smtClean="0"/>
          </a:p>
          <a:p>
            <a:r>
              <a:rPr lang="en-US" sz="2162" dirty="0" err="1" smtClean="0"/>
              <a:t>Censuur</a:t>
            </a:r>
            <a:r>
              <a:rPr lang="en-US" sz="2162" dirty="0" smtClean="0"/>
              <a:t> in </a:t>
            </a:r>
            <a:r>
              <a:rPr lang="en-US" sz="2162" dirty="0" err="1" smtClean="0"/>
              <a:t>televisie</a:t>
            </a:r>
            <a:r>
              <a:rPr lang="en-US" sz="2162" dirty="0" smtClean="0"/>
              <a:t> </a:t>
            </a:r>
            <a:r>
              <a:rPr lang="en-US" sz="2162" dirty="0" err="1" smtClean="0"/>
              <a:t>optreden</a:t>
            </a:r>
            <a:r>
              <a:rPr lang="en-US" sz="2162" dirty="0" smtClean="0"/>
              <a:t> ! </a:t>
            </a:r>
          </a:p>
          <a:p>
            <a:r>
              <a:rPr lang="pl-PL" dirty="0" smtClean="0">
                <a:hlinkClick r:id="rId3"/>
              </a:rPr>
              <a:t>https</a:t>
            </a:r>
            <a:r>
              <a:rPr lang="pl-PL" dirty="0">
                <a:hlinkClick r:id="rId3"/>
              </a:rPr>
              <a:t>://www.youtube.com/watch?v=</a:t>
            </a:r>
            <a:r>
              <a:rPr lang="pl-PL" dirty="0" smtClean="0">
                <a:hlinkClick r:id="rId3"/>
              </a:rPr>
              <a:t>COFHGFZxtnY</a:t>
            </a:r>
            <a:endParaRPr lang="pl-PL" dirty="0" smtClean="0"/>
          </a:p>
          <a:p>
            <a:endParaRPr lang="en-US" dirty="0"/>
          </a:p>
        </p:txBody>
      </p:sp>
      <p:pic>
        <p:nvPicPr>
          <p:cNvPr id="4" name="Picture 3" descr="elvis-blu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937" y="4077072"/>
            <a:ext cx="1835727" cy="2615952"/>
          </a:xfrm>
          <a:prstGeom prst="rect">
            <a:avLst/>
          </a:prstGeom>
        </p:spPr>
      </p:pic>
      <p:pic>
        <p:nvPicPr>
          <p:cNvPr id="7" name="Afbeelding 6" descr="5199184_f26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64" y="404664"/>
            <a:ext cx="1472732" cy="151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Popmuziek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geboren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5900" b="1" dirty="0" smtClean="0">
                <a:latin typeface="Arial"/>
                <a:cs typeface="Arial"/>
              </a:rPr>
              <a:t>DE</a:t>
            </a:r>
            <a:r>
              <a:rPr lang="en-US" sz="5900" dirty="0" smtClean="0">
                <a:latin typeface="Arial"/>
                <a:cs typeface="Arial"/>
              </a:rPr>
              <a:t> </a:t>
            </a:r>
            <a:r>
              <a:rPr lang="en-US" sz="5900" dirty="0" err="1" smtClean="0">
                <a:latin typeface="Arial"/>
                <a:cs typeface="Arial"/>
              </a:rPr>
              <a:t>muziek</a:t>
            </a:r>
            <a:r>
              <a:rPr lang="en-US" sz="5900" dirty="0" smtClean="0">
                <a:latin typeface="Arial"/>
                <a:cs typeface="Arial"/>
              </a:rPr>
              <a:t> </a:t>
            </a:r>
            <a:r>
              <a:rPr lang="en-US" sz="5900" dirty="0" err="1" smtClean="0">
                <a:latin typeface="Arial"/>
                <a:cs typeface="Arial"/>
              </a:rPr>
              <a:t>voor</a:t>
            </a:r>
            <a:r>
              <a:rPr lang="en-US" sz="5900" dirty="0" smtClean="0">
                <a:latin typeface="Arial"/>
                <a:cs typeface="Arial"/>
              </a:rPr>
              <a:t> </a:t>
            </a:r>
            <a:r>
              <a:rPr lang="en-US" sz="5900" dirty="0" err="1" smtClean="0">
                <a:latin typeface="Arial"/>
                <a:cs typeface="Arial"/>
              </a:rPr>
              <a:t>blanke</a:t>
            </a:r>
            <a:r>
              <a:rPr lang="en-US" sz="5900" dirty="0" smtClean="0">
                <a:latin typeface="Arial"/>
                <a:cs typeface="Arial"/>
              </a:rPr>
              <a:t> </a:t>
            </a:r>
            <a:r>
              <a:rPr lang="en-US" sz="5900" dirty="0" err="1" smtClean="0">
                <a:latin typeface="Arial"/>
                <a:cs typeface="Arial"/>
              </a:rPr>
              <a:t>jeugd</a:t>
            </a:r>
            <a:endParaRPr lang="en-US" sz="5900" dirty="0" smtClean="0">
              <a:latin typeface="Arial"/>
              <a:cs typeface="Arial"/>
            </a:endParaRPr>
          </a:p>
          <a:p>
            <a:r>
              <a:rPr lang="en-US" sz="5900" dirty="0" err="1" smtClean="0">
                <a:latin typeface="Arial"/>
                <a:cs typeface="Arial"/>
              </a:rPr>
              <a:t>Afzetten</a:t>
            </a:r>
            <a:r>
              <a:rPr lang="en-US" sz="5900" dirty="0" smtClean="0">
                <a:latin typeface="Arial"/>
                <a:cs typeface="Arial"/>
              </a:rPr>
              <a:t> </a:t>
            </a:r>
            <a:r>
              <a:rPr lang="en-US" sz="5900" dirty="0" err="1" smtClean="0">
                <a:latin typeface="Arial"/>
                <a:cs typeface="Arial"/>
              </a:rPr>
              <a:t>tegen</a:t>
            </a:r>
            <a:r>
              <a:rPr lang="en-US" sz="5900" dirty="0" smtClean="0">
                <a:latin typeface="Arial"/>
                <a:cs typeface="Arial"/>
              </a:rPr>
              <a:t> </a:t>
            </a:r>
            <a:r>
              <a:rPr lang="en-US" sz="5900" dirty="0" err="1" smtClean="0">
                <a:latin typeface="Arial"/>
                <a:cs typeface="Arial"/>
              </a:rPr>
              <a:t>ouders</a:t>
            </a:r>
            <a:endParaRPr lang="en-US" sz="5900" dirty="0" smtClean="0">
              <a:latin typeface="Arial"/>
              <a:cs typeface="Arial"/>
            </a:endParaRPr>
          </a:p>
          <a:p>
            <a:r>
              <a:rPr lang="en-US" sz="5900" dirty="0" smtClean="0">
                <a:latin typeface="Arial"/>
                <a:cs typeface="Arial"/>
              </a:rPr>
              <a:t>Eigen </a:t>
            </a:r>
            <a:r>
              <a:rPr lang="en-US" sz="5900" dirty="0" err="1" smtClean="0">
                <a:latin typeface="Arial"/>
                <a:cs typeface="Arial"/>
              </a:rPr>
              <a:t>opzwepende</a:t>
            </a:r>
            <a:r>
              <a:rPr lang="en-US" sz="5900" dirty="0" smtClean="0">
                <a:latin typeface="Arial"/>
                <a:cs typeface="Arial"/>
              </a:rPr>
              <a:t> </a:t>
            </a:r>
            <a:r>
              <a:rPr lang="en-US" sz="5900" dirty="0" err="1" smtClean="0">
                <a:latin typeface="Arial"/>
                <a:cs typeface="Arial"/>
              </a:rPr>
              <a:t>dans</a:t>
            </a:r>
            <a:r>
              <a:rPr lang="en-US" sz="5900" dirty="0" smtClean="0">
                <a:latin typeface="Arial"/>
                <a:cs typeface="Arial"/>
              </a:rPr>
              <a:t> </a:t>
            </a:r>
          </a:p>
          <a:p>
            <a:r>
              <a:rPr lang="en-US" sz="5900" dirty="0" smtClean="0">
                <a:latin typeface="Arial"/>
                <a:cs typeface="Arial"/>
              </a:rPr>
              <a:t>Eigen </a:t>
            </a:r>
            <a:r>
              <a:rPr lang="en-US" sz="5900" dirty="0" err="1" smtClean="0">
                <a:latin typeface="Arial"/>
                <a:cs typeface="Arial"/>
              </a:rPr>
              <a:t>kleding</a:t>
            </a:r>
            <a:r>
              <a:rPr lang="en-US" sz="5900" dirty="0" smtClean="0">
                <a:latin typeface="Arial"/>
                <a:cs typeface="Arial"/>
              </a:rPr>
              <a:t>: </a:t>
            </a:r>
            <a:r>
              <a:rPr lang="en-US" sz="5900" dirty="0" err="1" smtClean="0">
                <a:latin typeface="Arial"/>
                <a:cs typeface="Arial"/>
              </a:rPr>
              <a:t>suikerspinnen</a:t>
            </a:r>
            <a:r>
              <a:rPr lang="en-US" sz="5900" dirty="0" smtClean="0">
                <a:latin typeface="Arial"/>
                <a:cs typeface="Arial"/>
              </a:rPr>
              <a:t>, </a:t>
            </a:r>
          </a:p>
          <a:p>
            <a:r>
              <a:rPr lang="en-US" sz="5900" dirty="0" err="1" smtClean="0">
                <a:latin typeface="Arial"/>
                <a:cs typeface="Arial"/>
              </a:rPr>
              <a:t>vetkuif</a:t>
            </a:r>
            <a:endParaRPr lang="en-US" sz="5900" dirty="0" smtClean="0">
              <a:latin typeface="Arial"/>
              <a:cs typeface="Arial"/>
            </a:endParaRPr>
          </a:p>
          <a:p>
            <a:r>
              <a:rPr lang="en-US" sz="5900" dirty="0" err="1" smtClean="0">
                <a:latin typeface="Arial"/>
                <a:cs typeface="Arial"/>
              </a:rPr>
              <a:t>Gekte</a:t>
            </a:r>
            <a:r>
              <a:rPr lang="en-US" sz="5900" dirty="0" smtClean="0">
                <a:latin typeface="Arial"/>
                <a:cs typeface="Arial"/>
              </a:rPr>
              <a:t>, </a:t>
            </a:r>
            <a:r>
              <a:rPr lang="en-US" sz="5900" dirty="0" err="1" smtClean="0">
                <a:latin typeface="Arial"/>
                <a:cs typeface="Arial"/>
              </a:rPr>
              <a:t>totaal</a:t>
            </a:r>
            <a:r>
              <a:rPr lang="en-US" sz="5900" dirty="0" smtClean="0">
                <a:latin typeface="Arial"/>
                <a:cs typeface="Arial"/>
              </a:rPr>
              <a:t> </a:t>
            </a:r>
            <a:r>
              <a:rPr lang="en-US" sz="5900" dirty="0" err="1" smtClean="0">
                <a:latin typeface="Arial"/>
                <a:cs typeface="Arial"/>
              </a:rPr>
              <a:t>nieuw</a:t>
            </a:r>
            <a:r>
              <a:rPr lang="en-US" sz="5900" dirty="0" smtClean="0">
                <a:latin typeface="Arial"/>
                <a:cs typeface="Arial"/>
              </a:rPr>
              <a:t> </a:t>
            </a:r>
            <a:r>
              <a:rPr lang="en-US" sz="5900" dirty="0" err="1" smtClean="0">
                <a:latin typeface="Arial"/>
                <a:cs typeface="Arial"/>
              </a:rPr>
              <a:t>voor</a:t>
            </a:r>
            <a:r>
              <a:rPr lang="en-US" sz="5900" dirty="0" smtClean="0">
                <a:latin typeface="Arial"/>
                <a:cs typeface="Arial"/>
              </a:rPr>
              <a:t> </a:t>
            </a:r>
            <a:r>
              <a:rPr lang="en-US" sz="5900" dirty="0" err="1" smtClean="0">
                <a:latin typeface="Arial"/>
                <a:cs typeface="Arial"/>
              </a:rPr>
              <a:t>jeugd</a:t>
            </a:r>
            <a:endParaRPr lang="en-US" sz="5900" dirty="0" smtClean="0">
              <a:latin typeface="Arial"/>
              <a:cs typeface="Arial"/>
            </a:endParaRPr>
          </a:p>
          <a:p>
            <a:endParaRPr lang="en-US" dirty="0" smtClean="0"/>
          </a:p>
          <a:p>
            <a:r>
              <a:rPr lang="en-US" dirty="0" err="1" smtClean="0"/>
              <a:t>Tégen</a:t>
            </a:r>
            <a:r>
              <a:rPr lang="en-US" dirty="0" smtClean="0"/>
              <a:t> de Rock &amp; roll </a:t>
            </a:r>
            <a:r>
              <a:rPr lang="en-US" dirty="0" err="1" smtClean="0"/>
              <a:t>muziek</a:t>
            </a:r>
            <a:endParaRPr lang="en-US" dirty="0" smtClean="0"/>
          </a:p>
          <a:p>
            <a:r>
              <a:rPr lang="en-US" sz="3300" dirty="0" smtClean="0">
                <a:latin typeface="Arial"/>
                <a:cs typeface="Arial"/>
                <a:hlinkClick r:id="rId2"/>
              </a:rPr>
              <a:t>https://www.youtube.com/watch?v=3PdVqWuqUsI</a:t>
            </a:r>
            <a:endParaRPr lang="en-US" sz="3300" dirty="0" smtClean="0">
              <a:latin typeface="Arial"/>
              <a:cs typeface="Arial"/>
            </a:endParaRPr>
          </a:p>
          <a:p>
            <a:endParaRPr lang="en-US" sz="3300" dirty="0" smtClean="0">
              <a:hlinkClick r:id="rId3"/>
            </a:endParaRPr>
          </a:p>
          <a:p>
            <a:r>
              <a:rPr lang="en-US" sz="3300" dirty="0" smtClean="0">
                <a:hlinkClick r:id="rId3"/>
              </a:rPr>
              <a:t>https</a:t>
            </a:r>
            <a:r>
              <a:rPr lang="en-US" sz="3300" dirty="0">
                <a:hlinkClick r:id="rId3"/>
              </a:rPr>
              <a:t>://www.youtube.com/watch?v=</a:t>
            </a:r>
            <a:r>
              <a:rPr lang="en-US" sz="3300" dirty="0" smtClean="0">
                <a:hlinkClick r:id="rId3"/>
              </a:rPr>
              <a:t>mOLOeaYjRME</a:t>
            </a:r>
            <a:endParaRPr lang="en-US" sz="3300" dirty="0" smtClean="0"/>
          </a:p>
          <a:p>
            <a:endParaRPr lang="en-US" dirty="0"/>
          </a:p>
        </p:txBody>
      </p:sp>
      <p:pic>
        <p:nvPicPr>
          <p:cNvPr id="4" name="Picture 3" descr="rock-en-roll-jurk-te-huur-in-onze-websho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304" y="240155"/>
            <a:ext cx="1676400" cy="2087562"/>
          </a:xfrm>
          <a:prstGeom prst="rect">
            <a:avLst/>
          </a:prstGeom>
        </p:spPr>
      </p:pic>
      <p:pic>
        <p:nvPicPr>
          <p:cNvPr id="5" name="Picture 4" descr="rockin-rollin-elvis-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4718" y="2492896"/>
            <a:ext cx="1909986" cy="2209800"/>
          </a:xfrm>
          <a:prstGeom prst="rect">
            <a:avLst/>
          </a:prstGeom>
        </p:spPr>
      </p:pic>
      <p:pic>
        <p:nvPicPr>
          <p:cNvPr id="6" name="Picture 5" descr="jukebox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2304" y="4869160"/>
            <a:ext cx="14224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latin typeface="Arial"/>
                <a:cs typeface="Arial"/>
              </a:rPr>
              <a:t>Kenmerken Rock </a:t>
            </a:r>
            <a:r>
              <a:rPr lang="nl-NL" dirty="0" err="1" smtClean="0">
                <a:latin typeface="Arial"/>
                <a:cs typeface="Arial"/>
              </a:rPr>
              <a:t>and</a:t>
            </a:r>
            <a:r>
              <a:rPr lang="nl-NL" dirty="0" smtClean="0">
                <a:latin typeface="Arial"/>
                <a:cs typeface="Arial"/>
              </a:rPr>
              <a:t> </a:t>
            </a:r>
            <a:r>
              <a:rPr lang="nl-NL" dirty="0" err="1" smtClean="0">
                <a:latin typeface="Arial"/>
                <a:cs typeface="Arial"/>
              </a:rPr>
              <a:t>Rollmuziek</a:t>
            </a:r>
            <a:endParaRPr lang="nl-NL" dirty="0">
              <a:latin typeface="Arial"/>
              <a:cs typeface="Arial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u="sng" dirty="0" smtClean="0">
                <a:latin typeface="Arial"/>
                <a:cs typeface="Arial"/>
              </a:rPr>
              <a:t>Akkoordenschema:  </a:t>
            </a:r>
            <a:r>
              <a:rPr lang="nl-NL" dirty="0" smtClean="0">
                <a:latin typeface="Arial"/>
                <a:cs typeface="Arial"/>
              </a:rPr>
              <a:t>Gebaseerd op een akkoordenschema van 3 akkoorden</a:t>
            </a:r>
          </a:p>
          <a:p>
            <a:pPr marL="0" indent="0">
              <a:buNone/>
            </a:pPr>
            <a:r>
              <a:rPr lang="nl-NL" u="sng" dirty="0" smtClean="0">
                <a:latin typeface="Arial"/>
                <a:cs typeface="Arial"/>
              </a:rPr>
              <a:t>Instrumenten: </a:t>
            </a:r>
            <a:r>
              <a:rPr lang="nl-NL" dirty="0" smtClean="0">
                <a:latin typeface="Arial"/>
                <a:cs typeface="Arial"/>
              </a:rPr>
              <a:t>Drums, basgitaar, gitaar eventueel aangevuld met saxofoon en piano</a:t>
            </a:r>
          </a:p>
          <a:p>
            <a:pPr marL="0" indent="0">
              <a:buNone/>
            </a:pPr>
            <a:r>
              <a:rPr lang="nl-NL" u="sng" dirty="0" smtClean="0">
                <a:latin typeface="Arial"/>
                <a:cs typeface="Arial"/>
              </a:rPr>
              <a:t>Muziek: </a:t>
            </a:r>
            <a:r>
              <a:rPr lang="nl-NL" dirty="0" smtClean="0">
                <a:latin typeface="Arial"/>
                <a:cs typeface="Arial"/>
              </a:rPr>
              <a:t>Niet te ingewikkeld, duidelijke structuur van refrein en couplet en opzwepende beat</a:t>
            </a:r>
          </a:p>
          <a:p>
            <a:pPr marL="0" indent="0">
              <a:buNone/>
            </a:pPr>
            <a:r>
              <a:rPr lang="nl-NL" u="sng" dirty="0" smtClean="0">
                <a:latin typeface="Arial"/>
                <a:cs typeface="Arial"/>
              </a:rPr>
              <a:t>Dansen: </a:t>
            </a:r>
            <a:r>
              <a:rPr lang="nl-NL" dirty="0" smtClean="0">
                <a:latin typeface="Arial"/>
                <a:cs typeface="Arial"/>
              </a:rPr>
              <a:t>Vanuit de heupen</a:t>
            </a:r>
          </a:p>
          <a:p>
            <a:pPr marL="0" indent="0">
              <a:buNone/>
            </a:pPr>
            <a:endParaRPr lang="nl-NL" u="sng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nl-NL" u="sng" dirty="0" smtClean="0">
                <a:latin typeface="Arial"/>
                <a:cs typeface="Arial"/>
              </a:rPr>
              <a:t>Hitlijst Rock &amp; </a:t>
            </a:r>
            <a:r>
              <a:rPr lang="nl-NL" u="sng" dirty="0" err="1" smtClean="0">
                <a:latin typeface="Arial"/>
                <a:cs typeface="Arial"/>
              </a:rPr>
              <a:t>Roll</a:t>
            </a:r>
            <a:r>
              <a:rPr lang="nl-NL" u="sng" dirty="0" smtClean="0">
                <a:latin typeface="Arial"/>
                <a:cs typeface="Arial"/>
              </a:rPr>
              <a:t>:</a:t>
            </a:r>
            <a:endParaRPr lang="nl-NL" u="sng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nl-NL" sz="2600" u="sng" dirty="0" smtClean="0">
                <a:latin typeface="Arial"/>
                <a:cs typeface="Arial"/>
                <a:hlinkClick r:id="rId2"/>
              </a:rPr>
              <a:t>https://www.youtube.com/watch?v=QEg6015_6F4</a:t>
            </a:r>
            <a:endParaRPr lang="nl-NL" sz="2600" u="sng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nl-NL" u="sng" dirty="0">
              <a:latin typeface="Arial"/>
              <a:cs typeface="Arial"/>
            </a:endParaRPr>
          </a:p>
          <a:p>
            <a:pPr marL="0" indent="0">
              <a:buNone/>
            </a:pPr>
            <a:endParaRPr lang="nl-NL" u="sng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1345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/>
                <a:cs typeface="Arial"/>
              </a:rPr>
              <a:t>Jeugdcultuur geboren</a:t>
            </a:r>
            <a:endParaRPr lang="nl-NL" dirty="0">
              <a:latin typeface="Arial"/>
              <a:cs typeface="Arial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 smtClean="0">
                <a:latin typeface="Arial"/>
                <a:cs typeface="Arial"/>
              </a:rPr>
              <a:t>Een </a:t>
            </a:r>
            <a:r>
              <a:rPr lang="nl-NL" sz="2400" dirty="0">
                <a:latin typeface="Arial"/>
                <a:cs typeface="Arial"/>
              </a:rPr>
              <a:t>jongerencultuur is een groep jongeren die gebruik maken van dezelfde soort normen en waarden. Dit uit zich in kleding en andere uiterlijke kenmerken, taal en muziek.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 descr="Sf_hiph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617154"/>
            <a:ext cx="1975768" cy="1715830"/>
          </a:xfrm>
          <a:prstGeom prst="rect">
            <a:avLst/>
          </a:prstGeom>
        </p:spPr>
      </p:pic>
      <p:pic>
        <p:nvPicPr>
          <p:cNvPr id="5" name="Afbeelding 4" descr="punks-703x3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996952"/>
            <a:ext cx="3572855" cy="1359237"/>
          </a:xfrm>
          <a:prstGeom prst="rect">
            <a:avLst/>
          </a:prstGeom>
        </p:spPr>
      </p:pic>
      <p:pic>
        <p:nvPicPr>
          <p:cNvPr id="6" name="Afbeelding 5" descr="docuzondag23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617154"/>
            <a:ext cx="2061609" cy="1828281"/>
          </a:xfrm>
          <a:prstGeom prst="rect">
            <a:avLst/>
          </a:prstGeom>
        </p:spPr>
      </p:pic>
      <p:pic>
        <p:nvPicPr>
          <p:cNvPr id="7" name="Afbeelding 6" descr="4038866_ori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356189"/>
            <a:ext cx="3970090" cy="229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30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</TotalTime>
  <Words>356</Words>
  <Application>Microsoft Macintosh PowerPoint</Application>
  <PresentationFormat>Diavoorstelling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Office-thema</vt:lpstr>
      <vt:lpstr>Popmuziek </vt:lpstr>
      <vt:lpstr>PowerPoint-presentatie</vt:lpstr>
      <vt:lpstr>PowerPoint-presentatie</vt:lpstr>
      <vt:lpstr>PowerPoint-presentatie</vt:lpstr>
      <vt:lpstr>Normen en waarden in de kleding</vt:lpstr>
      <vt:lpstr>“A white boy who sounded black” Amerika jaren ‘50</vt:lpstr>
      <vt:lpstr>Popmuziek geboren</vt:lpstr>
      <vt:lpstr>Kenmerken Rock and Rollmuziek</vt:lpstr>
      <vt:lpstr>Jeugdcultuur geboren</vt:lpstr>
      <vt:lpstr>Muziek belangrijk identificatiemiddel</vt:lpstr>
      <vt:lpstr>Nederlands jeugd  begint ook  te verwilderen!</vt:lpstr>
      <vt:lpstr>Britse popmuziek  jaren ‘60</vt:lpstr>
      <vt:lpstr>Beatles-mania</vt:lpstr>
      <vt:lpstr>Beatles in Nederland</vt:lpstr>
      <vt:lpstr>Rebels</vt:lpstr>
      <vt:lpstr>Nog meer provoceren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Jaren 50</dc:title>
  <dc:creator>ATC</dc:creator>
  <cp:lastModifiedBy>Gebruiker</cp:lastModifiedBy>
  <cp:revision>139</cp:revision>
  <dcterms:created xsi:type="dcterms:W3CDTF">2012-10-08T13:00:49Z</dcterms:created>
  <dcterms:modified xsi:type="dcterms:W3CDTF">2018-05-15T11:12:24Z</dcterms:modified>
</cp:coreProperties>
</file>